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45"/>
  </p:notesMasterIdLst>
  <p:handoutMasterIdLst>
    <p:handoutMasterId r:id="rId46"/>
  </p:handout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40" r:id="rId41"/>
    <p:sldId id="401" r:id="rId42"/>
    <p:sldId id="405" r:id="rId43"/>
    <p:sldId id="49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35482EB-4CC0-4EC7-8FA2-DF8E43AE6011}">
          <p14:sldIdLst>
            <p14:sldId id="291"/>
            <p14:sldId id="292"/>
            <p14:sldId id="293"/>
          </p14:sldIdLst>
        </p14:section>
        <p14:section name="Seven Testing Principles" id="{7BEA4179-EB04-4418-B5A4-565C3CF21297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What is Unit Testing" id="{C05BD989-252A-4AFA-B744-CDDCCB8E14D8}">
          <p14:sldIdLst>
            <p14:sldId id="302"/>
            <p14:sldId id="303"/>
            <p14:sldId id="304"/>
            <p14:sldId id="305"/>
            <p14:sldId id="306"/>
          </p14:sldIdLst>
        </p14:section>
        <p14:section name="Unit Testing Frameworks" id="{6F4F91BA-177C-4259-B6D6-2C748D26FE52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Good Practices" id="{C2790E82-D56E-4E20-948C-32C63B29B72E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Conclusion" id="{384A5352-A1E2-40E1-AEDA-8C1DFB0C031C}">
          <p14:sldIdLst>
            <p14:sldId id="340"/>
            <p14:sldId id="401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9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418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8.6.2021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0CE9A7C-F4CB-400F-AAA0-F307462C51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1667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A7601DD-A2A0-4027-A6CF-737C667ABF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719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E27CF6D-6170-4FDF-8910-8926163A91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9605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988AECE-162D-4CC3-80C5-72717D52CE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4659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F56FBBF-A57D-4785-91D8-3B2FFF3132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704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F1A17BD-0CF1-4430-A17C-134032A43A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45202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B167A3D-3D68-4F3C-972B-756A92FCF7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82298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2DD27B6-6ADB-420E-A643-C8A3AD7B80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0582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CB802A7-039C-436B-ABC4-6F14400184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9948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7C82559-23AA-443D-9BA0-3FA328969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25371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345B7-0DDF-4254-9297-E8803A34DC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0165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A3F2C3A-44CA-42F6-A93B-62A13F09E5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5633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33BD6D-2A89-4B21-862F-DBDEA32EE7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6467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992306-FD29-45BA-B52C-DBB65728F7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8534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C9A64C8-F6EE-4AD1-A159-3F0C2C885C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4645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D5873E5-C33C-4A83-966D-778651E97F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314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SoftUni – </a:t>
            </a:r>
            <a:r>
              <a:rPr lang="en-US" u="sng" smtClean="0">
                <a:hlinkClick r:id="rId3"/>
              </a:rPr>
              <a:t>https://softuni.org</a:t>
            </a:r>
            <a:r>
              <a:rPr lang="en-US" smtClean="0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4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9F93855-908C-494A-8686-4981DB527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8055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0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sp>
        <p:nvSpPr>
          <p:cNvPr id="22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0287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2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8276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Unit Testing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9F1BDA-F97C-4297-B733-9377B9EBC4AA}"/>
              </a:ext>
            </a:extLst>
          </p:cNvPr>
          <p:cNvGrpSpPr/>
          <p:nvPr/>
        </p:nvGrpSpPr>
        <p:grpSpPr>
          <a:xfrm>
            <a:off x="212516" y="2837976"/>
            <a:ext cx="3491328" cy="1410106"/>
            <a:chOff x="3954672" y="2553477"/>
            <a:chExt cx="4282656" cy="1729714"/>
          </a:xfrm>
        </p:grpSpPr>
        <p:grpSp>
          <p:nvGrpSpPr>
            <p:cNvPr id="13" name="Group 12"/>
            <p:cNvGrpSpPr/>
            <p:nvPr/>
          </p:nvGrpSpPr>
          <p:grpSpPr>
            <a:xfrm>
              <a:off x="3954672" y="2613531"/>
              <a:ext cx="1786155" cy="1600500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584603" y="2553477"/>
              <a:ext cx="1652725" cy="1729714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5983016" y="3195475"/>
              <a:ext cx="359397" cy="534205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4ADD229-CBDC-4A62-996F-F2653AB55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Testing can </a:t>
            </a:r>
            <a:r>
              <a:rPr lang="en-US" sz="3200" b="1" dirty="0">
                <a:solidFill>
                  <a:schemeClr val="bg1"/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Cannot prove that there are no 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Appropriate testing </a:t>
            </a:r>
            <a:r>
              <a:rPr lang="en-US" sz="3200" b="1" dirty="0">
                <a:solidFill>
                  <a:schemeClr val="bg1"/>
                </a:solidFill>
              </a:rPr>
              <a:t>reduces</a:t>
            </a:r>
            <a:r>
              <a:rPr lang="en-US" sz="3200" dirty="0"/>
              <a:t> the probability for defects</a:t>
            </a:r>
          </a:p>
          <a:p>
            <a:pPr>
              <a:lnSpc>
                <a:spcPct val="100000"/>
              </a:lnSpc>
              <a:buSzPct val="90000"/>
            </a:pPr>
            <a:endParaRPr lang="en-US" sz="3400" dirty="0"/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</p:spTree>
    <p:extLst>
      <p:ext uri="{BB962C8B-B14F-4D97-AF65-F5344CB8AC3E}">
        <p14:creationId xmlns:p14="http://schemas.microsoft.com/office/powerpoint/2010/main" val="770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384A04F-E904-4E4F-8AD9-D7632A84F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Finding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fixing</a:t>
            </a:r>
            <a:r>
              <a:rPr lang="en-US" sz="3200" dirty="0"/>
              <a:t> defects itself does not help in these cases:</a:t>
            </a:r>
          </a:p>
          <a:p>
            <a:pPr lvl="2"/>
            <a:r>
              <a:rPr lang="en-US" sz="3000" dirty="0"/>
              <a:t>The system built is unusable</a:t>
            </a:r>
          </a:p>
          <a:p>
            <a:pPr lvl="2"/>
            <a:r>
              <a:rPr lang="en-US" sz="3000" dirty="0"/>
              <a:t>Does not fulfill the users’ needs and expectations</a:t>
            </a:r>
          </a:p>
          <a:p>
            <a:pPr>
              <a:lnSpc>
                <a:spcPct val="100000"/>
              </a:lnSpc>
              <a:buSzPct val="90000"/>
            </a:pPr>
            <a:endParaRPr lang="bg-BG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</p:spTree>
    <p:extLst>
      <p:ext uri="{BB962C8B-B14F-4D97-AF65-F5344CB8AC3E}">
        <p14:creationId xmlns:p14="http://schemas.microsoft.com/office/powerpoint/2010/main" val="249055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76" y="1150460"/>
            <a:ext cx="2695826" cy="269582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21D7517-9CCB-45BB-B5CB-1ECC08D595A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Unit </a:t>
            </a:r>
            <a:r>
              <a:rPr lang="en-US" dirty="0" smtClean="0"/>
              <a:t>Testing?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49918-73C9-4DBE-9F08-35806CF7137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Software Used to Test Software</a:t>
            </a:r>
          </a:p>
        </p:txBody>
      </p:sp>
    </p:spTree>
    <p:extLst>
      <p:ext uri="{BB962C8B-B14F-4D97-AF65-F5344CB8AC3E}">
        <p14:creationId xmlns:p14="http://schemas.microsoft.com/office/powerpoint/2010/main" val="22541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b="1" dirty="0">
                <a:solidFill>
                  <a:schemeClr val="bg1"/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as </a:t>
            </a:r>
            <a:r>
              <a:rPr lang="en-US" b="1" dirty="0">
                <a:solidFill>
                  <a:schemeClr val="bg1"/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2827" y="3887035"/>
            <a:ext cx="7638173" cy="24728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this.Sum(1, 2) != 3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) 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Exception("1 + 2 != 3")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2552E68-3994-4490-BAF8-FE1C381D562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1E74AF2B-CD37-4320-B900-1930DA672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need a </a:t>
            </a:r>
            <a:r>
              <a:rPr lang="en-US" b="1" dirty="0">
                <a:solidFill>
                  <a:schemeClr val="bg1"/>
                </a:solidFill>
              </a:rPr>
              <a:t>structured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approach</a:t>
            </a:r>
            <a:r>
              <a:rPr lang="en-US" dirty="0"/>
              <a:t> that:</a:t>
            </a:r>
          </a:p>
          <a:p>
            <a:pPr lvl="1"/>
            <a:r>
              <a:rPr lang="en-US" sz="3200" dirty="0"/>
              <a:t>Allows </a:t>
            </a:r>
            <a:r>
              <a:rPr lang="en-US" sz="3200" b="1" dirty="0">
                <a:solidFill>
                  <a:schemeClr val="bg1"/>
                </a:solidFill>
              </a:rPr>
              <a:t>refactoring</a:t>
            </a:r>
          </a:p>
          <a:p>
            <a:pPr lvl="1"/>
            <a:r>
              <a:rPr lang="en-US" sz="3200" dirty="0"/>
              <a:t>Reduces the </a:t>
            </a:r>
            <a:r>
              <a:rPr lang="en-US" sz="3200" b="1" dirty="0">
                <a:solidFill>
                  <a:schemeClr val="bg1"/>
                </a:solidFill>
              </a:rPr>
              <a:t>cost of change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Decreases</a:t>
            </a:r>
            <a:r>
              <a:rPr lang="en-US" sz="3200" dirty="0"/>
              <a:t> the number of </a:t>
            </a:r>
            <a:r>
              <a:rPr lang="en-US" sz="3200" b="1" dirty="0">
                <a:solidFill>
                  <a:schemeClr val="bg1"/>
                </a:solidFill>
              </a:rPr>
              <a:t>defects</a:t>
            </a:r>
            <a:r>
              <a:rPr lang="en-US" sz="32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Bonus: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Improves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</p:spTree>
    <p:extLst>
      <p:ext uri="{BB962C8B-B14F-4D97-AF65-F5344CB8AC3E}">
        <p14:creationId xmlns:p14="http://schemas.microsoft.com/office/powerpoint/2010/main" val="17937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tests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061081" y="2541489"/>
            <a:ext cx="4244959" cy="3624339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3571625" y="3876773"/>
            <a:ext cx="2681027" cy="2289057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9004" y="4956391"/>
            <a:ext cx="1416538" cy="1209438"/>
          </a:xfrm>
          <a:prstGeom prst="ellipse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5534F-8EB8-472A-9078-9D64EC814602}"/>
              </a:ext>
            </a:extLst>
          </p:cNvPr>
          <p:cNvSpPr txBox="1"/>
          <p:nvPr/>
        </p:nvSpPr>
        <p:spPr>
          <a:xfrm>
            <a:off x="6186000" y="997199"/>
            <a:ext cx="5386759" cy="14165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More types of testing: Regression, UI,</a:t>
            </a:r>
            <a:br>
              <a:rPr lang="en-US" sz="2400" dirty="0"/>
            </a:br>
            <a:r>
              <a:rPr lang="en-US" sz="2400" dirty="0"/>
              <a:t>Load, Performance, Stress, Security,</a:t>
            </a:r>
            <a:br>
              <a:rPr lang="en-US" sz="2400" dirty="0"/>
            </a:br>
            <a:r>
              <a:rPr lang="en-US" sz="2400" dirty="0"/>
              <a:t>Manual, Acceptance, Black-box, A/B, etc.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63825C7-5EF9-41B3-BC88-651B34D7A46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1E7EC-EDF3-4127-A4E3-D79096FB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1026" name="Picture 2" descr="2 Unit tests, 0 Integration Tests">
            <a:extLst>
              <a:ext uri="{FF2B5EF4-FFF2-40B4-BE49-F238E27FC236}">
                <a16:creationId xmlns:a16="http://schemas.microsoft.com/office/drawing/2014/main" id="{A0D9C8A5-1A11-475B-801D-C699E2A334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1504949"/>
            <a:ext cx="8144475" cy="45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">
            <a:extLst>
              <a:ext uri="{FF2B5EF4-FFF2-40B4-BE49-F238E27FC236}">
                <a16:creationId xmlns:a16="http://schemas.microsoft.com/office/drawing/2014/main" id="{4AB0CCC6-6015-4F9D-A6A8-85CCABFC621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2" y="1314000"/>
            <a:ext cx="2708095" cy="270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5BDC5-3A47-45B7-BB1C-F541AF952AE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 smtClean="0"/>
              <a:t>Unit Testing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r>
              <a:rPr lang="en-GB" dirty="0"/>
              <a:t>Initially ported from </a:t>
            </a:r>
            <a:r>
              <a:rPr lang="en-GB" b="1" dirty="0">
                <a:solidFill>
                  <a:schemeClr val="bg1"/>
                </a:solidFill>
              </a:rPr>
              <a:t>Junit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/>
              <a:t> version </a:t>
            </a:r>
            <a:r>
              <a:rPr lang="en-US" b="1" dirty="0">
                <a:solidFill>
                  <a:schemeClr val="bg1"/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b="1" dirty="0">
                <a:solidFill>
                  <a:schemeClr val="bg1"/>
                </a:solidFill>
              </a:rPr>
              <a:t>rewritten</a:t>
            </a:r>
          </a:p>
          <a:p>
            <a:r>
              <a:rPr lang="en-US" dirty="0"/>
              <a:t>NUnit is an </a:t>
            </a:r>
            <a:r>
              <a:rPr lang="en-US" b="1" dirty="0">
                <a:solidFill>
                  <a:schemeClr val="bg1"/>
                </a:solidFill>
              </a:rPr>
              <a:t>Open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Source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software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b="1" dirty="0">
                <a:solidFill>
                  <a:schemeClr val="bg1"/>
                </a:solidFill>
              </a:rPr>
              <a:t>.NET platforms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4A429B5-868B-45AF-BB9C-99EDD5636D5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2488248-9F44-40D9-B421-43A51A8C4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56000" y="1191135"/>
            <a:ext cx="5545597" cy="4957073"/>
          </a:xfrm>
        </p:spPr>
        <p:txBody>
          <a:bodyPr/>
          <a:lstStyle/>
          <a:p>
            <a:r>
              <a:rPr lang="en-US" dirty="0"/>
              <a:t>MS-Test has only one </a:t>
            </a:r>
            <a:r>
              <a:rPr lang="en-US" dirty="0" smtClean="0"/>
              <a:t>update per </a:t>
            </a:r>
            <a:r>
              <a:rPr lang="en-US" dirty="0"/>
              <a:t>VS </a:t>
            </a:r>
            <a:r>
              <a:rPr lang="en-US" dirty="0" smtClean="0"/>
              <a:t>version</a:t>
            </a:r>
          </a:p>
          <a:p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exception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 </a:t>
            </a:r>
            <a:r>
              <a:rPr lang="en-US" dirty="0" smtClean="0"/>
              <a:t>assertion must </a:t>
            </a:r>
            <a:r>
              <a:rPr lang="en-US" dirty="0"/>
              <a:t>be done using </a:t>
            </a:r>
            <a:r>
              <a:rPr lang="en-US" b="1" dirty="0">
                <a:solidFill>
                  <a:schemeClr val="bg1"/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700" dirty="0"/>
              <a:t>NUnit allows for </a:t>
            </a:r>
            <a:r>
              <a:rPr lang="en-US" sz="3700" b="1" dirty="0">
                <a:solidFill>
                  <a:schemeClr val="bg1"/>
                </a:solidFill>
              </a:rPr>
              <a:t>parameterized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tests</a:t>
            </a:r>
          </a:p>
          <a:p>
            <a:pPr>
              <a:buClr>
                <a:schemeClr val="tx1"/>
              </a:buClr>
            </a:pPr>
            <a:r>
              <a:rPr lang="en-GB" sz="3700" b="1" dirty="0">
                <a:solidFill>
                  <a:schemeClr val="bg1"/>
                </a:solidFill>
              </a:rPr>
              <a:t>Readable </a:t>
            </a:r>
            <a:r>
              <a:rPr lang="en-GB" sz="3700" dirty="0"/>
              <a:t>Assert</a:t>
            </a:r>
            <a:r>
              <a:rPr lang="en-GB" sz="3700" b="1" dirty="0">
                <a:solidFill>
                  <a:schemeClr val="bg1"/>
                </a:solidFill>
              </a:rPr>
              <a:t> </a:t>
            </a:r>
            <a:r>
              <a:rPr lang="en-GB" sz="3700" dirty="0"/>
              <a:t>method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700" dirty="0"/>
              <a:t>NUnit has </a:t>
            </a:r>
            <a:r>
              <a:rPr lang="en-US" sz="3700" b="1" dirty="0">
                <a:solidFill>
                  <a:schemeClr val="bg1"/>
                </a:solidFill>
              </a:rPr>
              <a:t>frequent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version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b="1" dirty="0">
                <a:solidFill>
                  <a:schemeClr val="bg1"/>
                </a:solidFill>
              </a:rPr>
              <a:t>updates</a:t>
            </a:r>
            <a:r>
              <a:rPr lang="en-US" sz="3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sz="37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700" b="1" dirty="0" smtClean="0">
                <a:solidFill>
                  <a:schemeClr val="bg1"/>
                </a:solidFill>
              </a:rPr>
              <a:t>Expected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b="1" dirty="0" smtClean="0">
                <a:solidFill>
                  <a:schemeClr val="bg1"/>
                </a:solidFill>
              </a:rPr>
              <a:t>exception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dirty="0" smtClean="0"/>
              <a:t>message assertion can </a:t>
            </a:r>
            <a:r>
              <a:rPr lang="en-US" sz="3700" dirty="0"/>
              <a:t>be done using </a:t>
            </a:r>
            <a:r>
              <a:rPr lang="en-US" sz="3700" b="1" dirty="0">
                <a:solidFill>
                  <a:schemeClr val="bg1"/>
                </a:solidFill>
              </a:rPr>
              <a:t>attribute</a:t>
            </a:r>
            <a:r>
              <a:rPr lang="en-US" sz="3700" dirty="0"/>
              <a:t> in NUnit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NUnit</a:t>
            </a:r>
            <a:r>
              <a:rPr lang="en-US" dirty="0" smtClean="0"/>
              <a:t> </a:t>
            </a:r>
            <a:r>
              <a:rPr lang="en-US" dirty="0"/>
              <a:t>vs MSTest</a:t>
            </a:r>
          </a:p>
        </p:txBody>
      </p:sp>
    </p:spTree>
    <p:extLst>
      <p:ext uri="{BB962C8B-B14F-4D97-AF65-F5344CB8AC3E}">
        <p14:creationId xmlns:p14="http://schemas.microsoft.com/office/powerpoint/2010/main" val="20253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6ED51393-404C-46FF-AA58-53F734E8C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Seven Testing Principles</a:t>
            </a:r>
          </a:p>
          <a:p>
            <a:r>
              <a:rPr lang="en-GB" dirty="0"/>
              <a:t>What is Unit Testing?</a:t>
            </a:r>
          </a:p>
          <a:p>
            <a:r>
              <a:rPr lang="en-GB" dirty="0"/>
              <a:t>Unit Testing Frameworks</a:t>
            </a:r>
          </a:p>
          <a:p>
            <a:pPr lvl="1"/>
            <a:r>
              <a:rPr lang="en-GB" noProof="1" smtClean="0"/>
              <a:t>NUnit</a:t>
            </a:r>
            <a:r>
              <a:rPr lang="en-GB" dirty="0" smtClean="0"/>
              <a:t> </a:t>
            </a:r>
            <a:endParaRPr lang="en-GB" dirty="0"/>
          </a:p>
          <a:p>
            <a:pPr lvl="1"/>
            <a:r>
              <a:rPr lang="en-GB" dirty="0"/>
              <a:t>3A-s Pattern</a:t>
            </a:r>
          </a:p>
          <a:p>
            <a:r>
              <a:rPr lang="en-GB" dirty="0"/>
              <a:t>Good Practices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19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5454A6DC-8003-4499-9D2A-2A8834496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Create console application project</a:t>
            </a:r>
          </a:p>
          <a:p>
            <a:r>
              <a:rPr lang="en-US" sz="4000" dirty="0"/>
              <a:t>Add BankAccount class</a:t>
            </a:r>
          </a:p>
          <a:p>
            <a:r>
              <a:rPr lang="en-US" sz="4000" dirty="0"/>
              <a:t>Create NUnit Project</a:t>
            </a:r>
          </a:p>
          <a:p>
            <a:r>
              <a:rPr lang="en-US" sz="4000" dirty="0"/>
              <a:t>Test the </a:t>
            </a:r>
            <a:r>
              <a:rPr lang="en-US" sz="4000" noProof="1" smtClean="0"/>
              <a:t>BankAccount</a:t>
            </a:r>
            <a:r>
              <a:rPr lang="en-US" sz="4000" dirty="0" smtClean="0"/>
              <a:t> </a:t>
            </a:r>
            <a:r>
              <a:rPr lang="en-US" sz="4000" dirty="0"/>
              <a:t>class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</p:spTree>
    <p:extLst>
      <p:ext uri="{BB962C8B-B14F-4D97-AF65-F5344CB8AC3E}">
        <p14:creationId xmlns:p14="http://schemas.microsoft.com/office/powerpoint/2010/main" val="7017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89DCCE28-B4E4-4FF4-8D3F-D6ADDD9CE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Create a class </a:t>
            </a:r>
            <a:r>
              <a:rPr lang="en-US" noProof="1"/>
              <a:t>library (.Net Core) </a:t>
            </a:r>
          </a:p>
          <a:p>
            <a:pPr lvl="1"/>
            <a:r>
              <a:rPr lang="en-US" dirty="0"/>
              <a:t>Name it like the project you are testing, but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b="1" dirty="0">
                <a:solidFill>
                  <a:schemeClr val="bg1"/>
                </a:solidFill>
              </a:rPr>
              <a:t>.Tests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 </a:t>
            </a:r>
            <a:r>
              <a:rPr lang="en-US" dirty="0"/>
              <a:t>suffix</a:t>
            </a:r>
          </a:p>
          <a:p>
            <a:pPr lvl="1"/>
            <a:r>
              <a:rPr lang="en-US" dirty="0"/>
              <a:t>Right click on the project to open the </a:t>
            </a:r>
            <a:r>
              <a:rPr lang="en-US" b="1" dirty="0">
                <a:solidFill>
                  <a:schemeClr val="bg1"/>
                </a:solidFill>
              </a:rPr>
              <a:t>NuGet package manager</a:t>
            </a:r>
            <a:endParaRPr lang="en-US" dirty="0"/>
          </a:p>
          <a:p>
            <a:r>
              <a:rPr lang="en-US" dirty="0"/>
              <a:t>Create a console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applicaton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Add BankAccount class for us to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 smtClean="0"/>
              <a:t>NUnit</a:t>
            </a:r>
            <a:r>
              <a:rPr lang="en-US" dirty="0" smtClean="0"/>
              <a:t> </a:t>
            </a:r>
            <a:r>
              <a:rPr lang="en-US" dirty="0"/>
              <a:t>Test (1)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02A7-BC3F-48C0-963B-0455686979A4}"/>
              </a:ext>
            </a:extLst>
          </p:cNvPr>
          <p:cNvGrpSpPr/>
          <p:nvPr/>
        </p:nvGrpSpPr>
        <p:grpSpPr>
          <a:xfrm>
            <a:off x="1304278" y="4708269"/>
            <a:ext cx="3862526" cy="1645347"/>
            <a:chOff x="5015144" y="4912455"/>
            <a:chExt cx="3862526" cy="1645347"/>
          </a:xfrm>
          <a:solidFill>
            <a:schemeClr val="tx1">
              <a:lumMod val="40000"/>
              <a:lumOff val="60000"/>
              <a:alpha val="20000"/>
            </a:schemeClr>
          </a:solidFill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3916F9E7-18C8-44DC-9AC0-3481A213EBBF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5499391"/>
              <a:ext cx="3862526" cy="105841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+Amount : decimal</a:t>
              </a:r>
            </a:p>
            <a:p>
              <a:r>
                <a:rPr lang="en-US" noProof="1"/>
                <a:t>+BankAccount(decimal)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D3C1CB86-60FF-4FA7-8910-BAC8A152D7C8}"/>
                </a:ext>
              </a:extLst>
            </p:cNvPr>
            <p:cNvSpPr txBox="1">
              <a:spLocks/>
            </p:cNvSpPr>
            <p:nvPr/>
          </p:nvSpPr>
          <p:spPr>
            <a:xfrm>
              <a:off x="5015144" y="4912455"/>
              <a:ext cx="3862526" cy="58693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3963" tIns="107972" rIns="143963" bIns="107972" rtlCol="0">
              <a:spAutoFit/>
            </a:bodyPr>
            <a:lstStyle>
              <a:defPPr>
                <a:defRPr lang="en-US"/>
              </a:defPPr>
              <a:lvl1pPr defTabSz="1218438" latinLnBrk="1">
                <a:spcBef>
                  <a:spcPts val="400"/>
                </a:spcBef>
                <a:spcAft>
                  <a:spcPts val="400"/>
                </a:spcAft>
                <a:buFont typeface="Wingdings" panose="05000000000000000000" pitchFamily="2" charset="2"/>
                <a:buNone/>
                <a:defRPr sz="2397" b="1"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noProof="1"/>
                <a:t>BankAccount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0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62AA3E0-0FED-463B-A437-7DDA960C0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Microsoft.Net.Test.Sdk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Explorer</a:t>
            </a:r>
            <a:r>
              <a:rPr lang="en-US" dirty="0"/>
              <a:t> (Ctrl + E, T or Test-&gt;Windows -&gt;TestExplorer)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 smtClean="0"/>
              <a:t>NUnit</a:t>
            </a:r>
            <a:r>
              <a:rPr lang="en-US" dirty="0" smtClean="0"/>
              <a:t> </a:t>
            </a:r>
            <a:r>
              <a:rPr lang="en-US" dirty="0"/>
              <a:t>Test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884EC-2465-41D2-A103-C7384655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705120"/>
            <a:ext cx="5704606" cy="8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80761-5374-4E20-A640-B93958E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64" y="4951637"/>
            <a:ext cx="5034716" cy="727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8A76F-8394-4293-BCAA-6E8F1D3C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335916"/>
            <a:ext cx="6781581" cy="7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40A8A11-D66D-4838-82A3-089E86742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Test</a:t>
            </a:r>
            <a:r>
              <a:rPr lang="en-GB" dirty="0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9199" y="1810151"/>
            <a:ext cx="10653602" cy="44469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defPPr>
              <a:defRPr lang="en-US"/>
            </a:defPPr>
            <a:lvl1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  <a:defRPr sz="2397" b="1"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[TestFixture]</a:t>
            </a:r>
          </a:p>
          <a:p>
            <a:r>
              <a:rPr lang="en-US" dirty="0"/>
              <a:t>public class BankAcountTests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1"/>
                </a:solidFill>
              </a:rPr>
              <a:t>[Test]</a:t>
            </a:r>
          </a:p>
          <a:p>
            <a:r>
              <a:rPr lang="en-US" dirty="0"/>
              <a:t>  public void AccountInitializeWithPositiveValue() {</a:t>
            </a:r>
          </a:p>
          <a:p>
            <a:r>
              <a:rPr lang="en-US" dirty="0"/>
              <a:t>    BankAccount account = new BankAccount(2000m);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bg1"/>
                </a:solidFill>
              </a:rPr>
              <a:t>Assert.That</a:t>
            </a:r>
            <a:r>
              <a:rPr lang="en-US" dirty="0"/>
              <a:t>(account.Amount,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dirty="0"/>
              <a:t>.EqualTo(2000m));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071000" y="1676663"/>
            <a:ext cx="3655690" cy="760521"/>
          </a:xfrm>
          <a:prstGeom prst="wedgeRoundRectCallout">
            <a:avLst>
              <a:gd name="adj1" fmla="val -61748"/>
              <a:gd name="adj2" fmla="val 1106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 that marks a class that contains tests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56999" y="3204000"/>
            <a:ext cx="1925285" cy="461950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Method 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236466" y="5277119"/>
            <a:ext cx="2566353" cy="769511"/>
          </a:xfrm>
          <a:prstGeom prst="wedgeRoundRectCallout">
            <a:avLst>
              <a:gd name="adj1" fmla="val -55738"/>
              <a:gd name="adj2" fmla="val -464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Assert class comes with NUnit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8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32AD0A1-4120-4B59-8E3D-48BCFFEEC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Organize and clarify </a:t>
            </a:r>
            <a:r>
              <a:rPr lang="en-US" dirty="0"/>
              <a:t>test code by breaking down a test case into the following </a:t>
            </a:r>
            <a:r>
              <a:rPr lang="en-US" b="1" dirty="0">
                <a:solidFill>
                  <a:schemeClr val="bg1"/>
                </a:solidFill>
              </a:rPr>
              <a:t>functional sections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Act</a:t>
            </a:r>
            <a:r>
              <a:rPr lang="en-US" dirty="0"/>
              <a:t> section invokes the test case with the arranged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AAA Testing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08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F5116E68-446C-49D4-8D57-20B9B257D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3A Pattern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2977" y="1680262"/>
            <a:ext cx="9506046" cy="435873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DepositShouldAddMoney()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(account.Balance,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.EqualTo(50));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601000" y="4014000"/>
            <a:ext cx="3380569" cy="761261"/>
          </a:xfrm>
          <a:prstGeom prst="wedgeRoundRectCallout">
            <a:avLst>
              <a:gd name="adj1" fmla="val -58936"/>
              <a:gd name="adj2" fmla="val -714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Each test should test a single behavior!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360B0534-B2FE-4F18-97AE-FF2E7BBC8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 provided solution in Visual Studio</a:t>
            </a:r>
            <a:endParaRPr lang="bg-BG" dirty="0"/>
          </a:p>
          <a:p>
            <a:r>
              <a:rPr lang="en-US" dirty="0"/>
              <a:t>Add new test project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/>
              <a:t>Create the following tests:</a:t>
            </a:r>
          </a:p>
          <a:p>
            <a:pPr lvl="1"/>
            <a:r>
              <a:rPr lang="en-US" dirty="0"/>
              <a:t>Test if weapon </a:t>
            </a:r>
            <a:r>
              <a:rPr lang="en-US" b="1" dirty="0">
                <a:solidFill>
                  <a:schemeClr val="bg1"/>
                </a:solidFill>
              </a:rPr>
              <a:t>loses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durability</a:t>
            </a:r>
            <a:r>
              <a:rPr lang="en-US" dirty="0"/>
              <a:t> after attack</a:t>
            </a:r>
          </a:p>
          <a:p>
            <a:pPr lvl="1"/>
            <a:r>
              <a:rPr lang="en-US" dirty="0"/>
              <a:t>Test attacking with a </a:t>
            </a:r>
            <a:r>
              <a:rPr lang="en-US" b="1" dirty="0">
                <a:solidFill>
                  <a:schemeClr val="bg1"/>
                </a:solidFill>
              </a:rPr>
              <a:t>broken weapon</a:t>
            </a:r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</p:spTree>
    <p:extLst>
      <p:ext uri="{BB962C8B-B14F-4D97-AF65-F5344CB8AC3E}">
        <p14:creationId xmlns:p14="http://schemas.microsoft.com/office/powerpoint/2010/main" val="15134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FC3943F5-4D71-4DEB-9E7B-863C858FF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(1)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74109" y="1277311"/>
            <a:ext cx="10243782" cy="530168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(9));</a:t>
            </a:r>
          </a:p>
          <a:p>
            <a:pPr defTabSz="1218438" latinLnBrk="1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3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7409E73D-E905-4F07-BBFC-34FF11ACD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371000" y="1584000"/>
            <a:ext cx="9506047" cy="46446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  .With.Message.EqualTo("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Axe is broken.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"));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24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D2694546-EBC0-4407-8EDD-F1630F0F2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/>
              <a:t>Create the following tests</a:t>
            </a:r>
          </a:p>
          <a:p>
            <a:pPr lvl="1"/>
            <a:r>
              <a:rPr lang="en-US" sz="3200" dirty="0"/>
              <a:t>Dummy </a:t>
            </a:r>
            <a:r>
              <a:rPr lang="en-US" sz="3200" b="1" dirty="0">
                <a:solidFill>
                  <a:schemeClr val="bg1"/>
                </a:solidFill>
              </a:rPr>
              <a:t>loses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health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throws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exception</a:t>
            </a:r>
            <a:r>
              <a:rPr lang="en-US" sz="3200" dirty="0"/>
              <a:t> if attacked</a:t>
            </a:r>
          </a:p>
          <a:p>
            <a:pPr lvl="1"/>
            <a:r>
              <a:rPr lang="en-US" sz="3200" dirty="0"/>
              <a:t>Dead Dummy </a:t>
            </a:r>
            <a:r>
              <a:rPr lang="en-US" sz="3200" b="1" dirty="0">
                <a:solidFill>
                  <a:schemeClr val="bg1"/>
                </a:solidFill>
              </a:rPr>
              <a:t>can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1"/>
            <a:r>
              <a:rPr lang="en-US" sz="3200" dirty="0"/>
              <a:t>Alive Dummy </a:t>
            </a:r>
            <a:r>
              <a:rPr lang="en-US" sz="3200" b="1" dirty="0">
                <a:solidFill>
                  <a:schemeClr val="bg1"/>
                </a:solidFill>
              </a:rPr>
              <a:t>can't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give</a:t>
            </a:r>
            <a:r>
              <a:rPr lang="en-US" sz="3200" dirty="0"/>
              <a:t> XP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</p:spTree>
    <p:extLst>
      <p:ext uri="{BB962C8B-B14F-4D97-AF65-F5344CB8AC3E}">
        <p14:creationId xmlns:p14="http://schemas.microsoft.com/office/powerpoint/2010/main" val="29436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930491F8-D9AE-4C86-B1E3-CF6A576FA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3037" y="1347788"/>
            <a:ext cx="11804650" cy="53736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bg-BG" sz="3398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7200" b="1" i="0" u="sng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</a:t>
            </a:r>
            <a:r>
              <a:rPr kumimoji="0" lang="en-US" sz="115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csharp-advanced</a:t>
            </a:r>
            <a:endParaRPr kumimoji="0" lang="en-US" sz="33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2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1AC76025-576C-479A-877A-D39F5E7F3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729473" y="1375745"/>
            <a:ext cx="8812566" cy="50272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Arrange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Act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Assert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Assert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(dummy.Health,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EqualTo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(15));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</p:spTree>
    <p:extLst>
      <p:ext uri="{BB962C8B-B14F-4D97-AF65-F5344CB8AC3E}">
        <p14:creationId xmlns:p14="http://schemas.microsoft.com/office/powerpoint/2010/main" val="18978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79" y="1120913"/>
            <a:ext cx="2157641" cy="302069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10C30588-C5F7-4FCF-9EDD-D6B1101DCA39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Unit Testing Best Practices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28608D-6671-4884-83FD-B15A226D889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How to Write Good Tests</a:t>
            </a:r>
          </a:p>
        </p:txBody>
      </p:sp>
    </p:spTree>
    <p:extLst>
      <p:ext uri="{BB962C8B-B14F-4D97-AF65-F5344CB8AC3E}">
        <p14:creationId xmlns:p14="http://schemas.microsoft.com/office/powerpoint/2010/main" val="14562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2F157F26-D018-4381-9728-55BDC04C6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Condition</a:t>
            </a:r>
          </a:p>
          <a:p>
            <a:endParaRPr lang="en-GB" dirty="0"/>
          </a:p>
          <a:p>
            <a:r>
              <a:rPr lang="en-GB" dirty="0"/>
              <a:t>Comparison</a:t>
            </a:r>
          </a:p>
          <a:p>
            <a:endParaRPr lang="en-GB" dirty="0"/>
          </a:p>
          <a:p>
            <a:r>
              <a:rPr lang="en-GB" dirty="0"/>
              <a:t>Exception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(1)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43509" y="3341337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, Is.EqualTo(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3509" y="1876033"/>
            <a:ext cx="7467491" cy="5869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dirty="0">
                <a:latin typeface="Consolas" pitchFamily="49" charset="0"/>
                <a:cs typeface="Consolas" pitchFamily="49" charset="0"/>
              </a:rPr>
              <a:t>Assert.That(bool </a:t>
            </a:r>
            <a:r>
              <a:rPr lang="en-GB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2397" b="1" dirty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3509" y="4694691"/>
            <a:ext cx="7467492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Assert.That(() =&gt; { code },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Throws.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888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3EAD7346-2D5D-4C7E-A6C5-002D181F0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1" y="1796844"/>
            <a:ext cx="7484907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7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actual,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.Contain(string</a:t>
            </a:r>
            <a:r>
              <a:rPr lang="en-US" sz="2397" b="1" dirty="0">
                <a:latin typeface="Consolas" pitchFamily="49" charset="0"/>
                <a:cs typeface="Consolas" pitchFamily="49" charset="0"/>
              </a:rPr>
              <a:t> expected));</a:t>
            </a:r>
            <a:endParaRPr lang="en-GB" sz="2397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5799" y="3457854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 expected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/>
            </a:r>
            <a:br>
              <a:rPr lang="bg-BG" sz="2397" b="1" noProof="1">
                <a:latin typeface="Consolas" pitchFamily="49" charset="0"/>
                <a:cs typeface="Consolas" pitchFamily="49" charset="0"/>
              </a:rPr>
            </a:br>
            <a:r>
              <a:rPr lang="bg-BG" sz="2397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5799" y="5207478"/>
            <a:ext cx="7484909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Does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</p:spTree>
    <p:extLst>
      <p:ext uri="{BB962C8B-B14F-4D97-AF65-F5344CB8AC3E}">
        <p14:creationId xmlns:p14="http://schemas.microsoft.com/office/powerpoint/2010/main" val="38744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FAC626A-755D-4FE2-B220-8B00B1DD8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Assertions can </a:t>
            </a:r>
            <a:r>
              <a:rPr lang="en-US" b="1" dirty="0">
                <a:solidFill>
                  <a:schemeClr val="bg1"/>
                </a:solidFill>
              </a:rPr>
              <a:t>show messages</a:t>
            </a:r>
          </a:p>
          <a:p>
            <a:pPr lvl="1"/>
            <a:r>
              <a:rPr lang="en-US" dirty="0"/>
              <a:t>Helps with </a:t>
            </a:r>
            <a:r>
              <a:rPr lang="en-US" b="1" dirty="0">
                <a:solidFill>
                  <a:schemeClr val="bg1"/>
                </a:solidFill>
              </a:rPr>
              <a:t>diagnostics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09279" y="2559409"/>
            <a:ext cx="8891721" cy="9558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Assert.That(axe.DurabilityPoints, Is.EqualTo(12),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bg-BG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  <a:endParaRPr lang="en-GB" sz="2397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019336" y="4183436"/>
            <a:ext cx="2828960" cy="1140542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Test failure messages help to find the problem</a:t>
            </a:r>
            <a:endParaRPr lang="bg-BG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7" y="3726237"/>
            <a:ext cx="5332680" cy="1795838"/>
          </a:xfrm>
          <a:prstGeom prst="roundRect">
            <a:avLst>
              <a:gd name="adj" fmla="val 10240"/>
            </a:avLst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0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FF16B10F-D472-4CAA-9CB9-B3C6ADB83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06000" y="1854000"/>
            <a:ext cx="7145475" cy="39068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private BankAccount account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SetUp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TestInit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GB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en-GB" sz="2397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TearDown</a:t>
            </a:r>
            <a:r>
              <a:rPr lang="en-GB" sz="2397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public void TestCleanUp() { …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98738" y="2516835"/>
            <a:ext cx="2365732" cy="803143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before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724645" y="4451835"/>
            <a:ext cx="2508183" cy="690166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Executes after each test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261E73BD-5C9A-4224-924F-C49499BA3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b="1" dirty="0">
                <a:solidFill>
                  <a:schemeClr val="bg1"/>
                </a:solidFill>
              </a:rPr>
              <a:t>business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domain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terminology</a:t>
            </a:r>
          </a:p>
          <a:p>
            <a:pPr lvl="1"/>
            <a:r>
              <a:rPr lang="en-US" dirty="0"/>
              <a:t>Should be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7540" y="462750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7540" y="3214458"/>
            <a:ext cx="8564732" cy="1324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GB" sz="2397" b="1" noProof="1"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876" y="4850281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05874" y="3544229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3120E5F-E219-4617-A0BD-EFBE5A1E2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Refactor the tests for </a:t>
            </a:r>
            <a:r>
              <a:rPr lang="en-US" b="1" dirty="0">
                <a:solidFill>
                  <a:schemeClr val="bg1"/>
                </a:solidFill>
              </a:rPr>
              <a:t>Axe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Dummy</a:t>
            </a:r>
            <a:r>
              <a:rPr lang="en-US" dirty="0"/>
              <a:t> classes</a:t>
            </a:r>
          </a:p>
          <a:p>
            <a:r>
              <a:rPr lang="en-US" dirty="0"/>
              <a:t>Make sure that: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Names</a:t>
            </a:r>
            <a:r>
              <a:rPr lang="en-US" dirty="0"/>
              <a:t> of test methods are </a:t>
            </a:r>
            <a:r>
              <a:rPr lang="en-US" b="1" dirty="0">
                <a:solidFill>
                  <a:schemeClr val="bg1"/>
                </a:solidFill>
              </a:rPr>
              <a:t>descriptive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assertions</a:t>
            </a:r>
            <a:r>
              <a:rPr lang="en-US" dirty="0"/>
              <a:t> (assert equals vs assert true)</a:t>
            </a:r>
          </a:p>
          <a:p>
            <a:pPr lvl="1"/>
            <a:r>
              <a:rPr lang="en-US" dirty="0"/>
              <a:t>You use </a:t>
            </a:r>
            <a:r>
              <a:rPr lang="en-US" b="1" dirty="0">
                <a:solidFill>
                  <a:schemeClr val="bg1"/>
                </a:solidFill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US" dirty="0"/>
              <a:t>There are </a:t>
            </a:r>
            <a:r>
              <a:rPr lang="en-US" b="1" dirty="0">
                <a:solidFill>
                  <a:schemeClr val="bg1"/>
                </a:solidFill>
              </a:rPr>
              <a:t>no magic numbers</a:t>
            </a:r>
          </a:p>
          <a:p>
            <a:pPr lvl="1"/>
            <a:r>
              <a:rPr lang="en-US" dirty="0"/>
              <a:t>There is no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duplication</a:t>
            </a:r>
            <a:r>
              <a:rPr lang="en-US" dirty="0"/>
              <a:t> (Don’t Repeat Yourself)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27214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A4D0AE74-FDD7-41AE-8767-486DE3B9B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(1)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000" y="1944000"/>
            <a:ext cx="11144252" cy="353800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endParaRPr lang="en-US" sz="2397" b="1" noProof="1">
              <a:latin typeface="Consolas" pitchFamily="49" charset="0"/>
              <a:cs typeface="Consolas" pitchFamily="49" charset="0"/>
            </a:endParaRP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[SetUp]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this.axe = new Axe(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, 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20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63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6977C9AF-BC4D-4275-B214-DD25D97C7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6000" y="1273085"/>
            <a:ext cx="10800000" cy="53824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"Axe Durability doesn't change after attack");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[Test]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{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Assert.That(() =&gt; axe.Attack(dummy),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Throws.InvalidOperationException.With.Message</a:t>
            </a:r>
          </a:p>
          <a:p>
            <a:pPr defTabSz="1218438" latinLnBrk="1">
              <a:buFont typeface="Wingdings" panose="05000000000000000000" pitchFamily="2" charset="2"/>
              <a:buNone/>
            </a:pPr>
            <a:r>
              <a:rPr lang="en-US" sz="2397" b="1" noProof="1">
                <a:latin typeface="Consolas" pitchFamily="49" charset="0"/>
                <a:cs typeface="Consolas" pitchFamily="49" charset="0"/>
              </a:rPr>
              <a:t>    .EqualTo("Axe is broken."));</a:t>
            </a:r>
            <a:r>
              <a:rPr lang="bg-BG" sz="2397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7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689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52" y="1269000"/>
            <a:ext cx="2888095" cy="28880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AE1D45-6936-427F-808A-0774D94A66C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Seven Testing Principles</a:t>
            </a:r>
          </a:p>
        </p:txBody>
      </p:sp>
    </p:spTree>
    <p:extLst>
      <p:ext uri="{BB962C8B-B14F-4D97-AF65-F5344CB8AC3E}">
        <p14:creationId xmlns:p14="http://schemas.microsoft.com/office/powerpoint/2010/main" val="73494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B1B9EA35-1890-4363-990F-B9FF13788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GB" sz="3600" dirty="0">
                <a:solidFill>
                  <a:schemeClr val="bg2"/>
                </a:solidFill>
              </a:rPr>
              <a:t>helps us build solid code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GB" sz="3600" dirty="0">
                <a:solidFill>
                  <a:schemeClr val="bg2"/>
                </a:solidFill>
              </a:rPr>
              <a:t> your unit tests –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GB" sz="3600" dirty="0">
                <a:solidFill>
                  <a:schemeClr val="bg2"/>
                </a:solidFill>
              </a:rPr>
              <a:t>Use different </a:t>
            </a:r>
            <a:r>
              <a:rPr lang="en-GB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assertions</a:t>
            </a:r>
            <a:r>
              <a:rPr lang="en-GB" sz="3600" dirty="0">
                <a:solidFill>
                  <a:schemeClr val="bg2"/>
                </a:solidFill>
              </a:rPr>
              <a:t> depending </a:t>
            </a:r>
            <a:br>
              <a:rPr lang="en-GB" sz="3600" dirty="0">
                <a:solidFill>
                  <a:schemeClr val="bg2"/>
                </a:solidFill>
              </a:rPr>
            </a:br>
            <a:r>
              <a:rPr lang="en-GB" sz="3600" dirty="0">
                <a:solidFill>
                  <a:schemeClr val="bg2"/>
                </a:solidFill>
              </a:rPr>
              <a:t>on the </a:t>
            </a:r>
            <a:r>
              <a:rPr lang="en-GB" sz="3600" dirty="0" smtClean="0">
                <a:solidFill>
                  <a:schemeClr val="bg2"/>
                </a:solidFill>
              </a:rPr>
              <a:t>situation</a:t>
            </a:r>
            <a:endParaRPr lang="en-GB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5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180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33C2D07-7272-4494-BF65-9D733B389E0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5AA0C81-BAC2-4319-AB26-1E5E48DE2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41766" y="1121143"/>
            <a:ext cx="10129234" cy="5546589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b="1" dirty="0">
                <a:solidFill>
                  <a:schemeClr val="bg1"/>
                </a:solidFill>
              </a:rPr>
              <a:t>different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contexts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Safety-critical software is tested </a:t>
            </a:r>
            <a:r>
              <a:rPr lang="en-US" b="1" dirty="0">
                <a:solidFill>
                  <a:schemeClr val="bg1"/>
                </a:solidFill>
              </a:rPr>
              <a:t>differently</a:t>
            </a:r>
            <a:r>
              <a:rPr lang="en-US" dirty="0"/>
              <a:t> from an e-commerce site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25" y="3912937"/>
            <a:ext cx="3116894" cy="28443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7DFB467-1473-41FA-9288-328DEE8A9BB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0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45335497-5A43-45F2-9CAC-F5749E3D5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Exhaustive testing is </a:t>
            </a:r>
            <a:r>
              <a:rPr lang="en-US" b="1" dirty="0">
                <a:solidFill>
                  <a:schemeClr val="bg1"/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almost </a:t>
            </a:r>
            <a:r>
              <a:rPr lang="en-US" b="1" dirty="0">
                <a:solidFill>
                  <a:schemeClr val="bg1"/>
                </a:solidFill>
              </a:rPr>
              <a:t>infinite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not feasible</a:t>
            </a:r>
          </a:p>
          <a:p>
            <a:pPr lvl="2"/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 analysis and priorities should be used to focus testing </a:t>
            </a:r>
            <a:br>
              <a:rPr lang="en-US" dirty="0"/>
            </a:br>
            <a:r>
              <a:rPr lang="en-US" dirty="0"/>
              <a:t>efforts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</p:spTree>
    <p:extLst>
      <p:ext uri="{BB962C8B-B14F-4D97-AF65-F5344CB8AC3E}">
        <p14:creationId xmlns:p14="http://schemas.microsoft.com/office/powerpoint/2010/main" val="16291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B6A7490C-A8AA-4FA1-B0CB-8821CDE09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Early testing is </a:t>
            </a:r>
            <a:r>
              <a:rPr lang="en-US" b="1" dirty="0">
                <a:solidFill>
                  <a:schemeClr val="bg1"/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/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110" y="3993118"/>
            <a:ext cx="4075779" cy="240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2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6A0F029-3B12-47B4-87B9-C7EC3599F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/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focused </a:t>
            </a:r>
            <a:r>
              <a:rPr lang="en-US" b="1" dirty="0">
                <a:solidFill>
                  <a:schemeClr val="bg1"/>
                </a:solidFill>
              </a:rPr>
              <a:t>proportionally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/>
              <a:t> of modules usually contains </a:t>
            </a:r>
            <a:r>
              <a:rPr lang="en-US" b="1" dirty="0">
                <a:solidFill>
                  <a:schemeClr val="bg1"/>
                </a:solidFill>
              </a:rPr>
              <a:t>most of the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defects </a:t>
            </a:r>
            <a:r>
              <a:rPr lang="en-US" dirty="0"/>
              <a:t>discovered</a:t>
            </a:r>
          </a:p>
          <a:p>
            <a:pPr lvl="2"/>
            <a:r>
              <a:rPr lang="en-US" dirty="0"/>
              <a:t>Responsible for most of the operational failures</a:t>
            </a:r>
          </a:p>
          <a:p>
            <a:pPr>
              <a:lnSpc>
                <a:spcPct val="100000"/>
              </a:lnSpc>
              <a:buSzPct val="90000"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</p:spTree>
    <p:extLst>
      <p:ext uri="{BB962C8B-B14F-4D97-AF65-F5344CB8AC3E}">
        <p14:creationId xmlns:p14="http://schemas.microsoft.com/office/powerpoint/2010/main" val="15797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8972183F-7199-4436-BDE0-785A8E3A2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4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Same tests repeated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over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again</a:t>
            </a:r>
            <a:r>
              <a:rPr lang="en-US" sz="3200" dirty="0"/>
              <a:t> tend to </a:t>
            </a:r>
            <a:r>
              <a:rPr lang="en-US" sz="3200" b="1" dirty="0">
                <a:solidFill>
                  <a:schemeClr val="bg1"/>
                </a:solidFill>
              </a:rPr>
              <a:t>lose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Previously </a:t>
            </a:r>
            <a:r>
              <a:rPr lang="en-US" sz="3200" b="1" dirty="0">
                <a:solidFill>
                  <a:schemeClr val="bg1"/>
                </a:solidFill>
              </a:rPr>
              <a:t>undetected</a:t>
            </a:r>
            <a:r>
              <a:rPr lang="en-US" sz="3200" dirty="0"/>
              <a:t> defects remain </a:t>
            </a:r>
            <a:r>
              <a:rPr lang="en-US" sz="3200" b="1" dirty="0">
                <a:solidFill>
                  <a:schemeClr val="bg1"/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New and modified test cases should be developed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</p:spTree>
    <p:extLst>
      <p:ext uri="{BB962C8B-B14F-4D97-AF65-F5344CB8AC3E}">
        <p14:creationId xmlns:p14="http://schemas.microsoft.com/office/powerpoint/2010/main" val="8846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3760</TotalTime>
  <Words>1705</Words>
  <Application>Microsoft Office PowerPoint</Application>
  <PresentationFormat>Widescreen</PresentationFormat>
  <Paragraphs>407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맑은 고딕</vt:lpstr>
      <vt:lpstr>Arial</vt:lpstr>
      <vt:lpstr>Calibri</vt:lpstr>
      <vt:lpstr>Consolas</vt:lpstr>
      <vt:lpstr>Wingdings</vt:lpstr>
      <vt:lpstr>Wingdings 2</vt:lpstr>
      <vt:lpstr>1_SoftUni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Software Used to Test Software</vt:lpstr>
      <vt:lpstr>Manual Testing</vt:lpstr>
      <vt:lpstr>Moving Away from Manual Testing</vt:lpstr>
      <vt:lpstr>Automated Testing</vt:lpstr>
      <vt:lpstr>Integration Tests</vt:lpstr>
      <vt:lpstr>Unit Testing Frameworks</vt:lpstr>
      <vt:lpstr>NUnit</vt:lpstr>
      <vt:lpstr>NUnit vs MSTest</vt:lpstr>
      <vt:lpstr>Problem: NUnit Test</vt:lpstr>
      <vt:lpstr>Solution: NUnit Test (1)</vt:lpstr>
      <vt:lpstr>Solution: NUnit Test (2)</vt:lpstr>
      <vt:lpstr>Solution: NUnit Test (3)</vt:lpstr>
      <vt:lpstr>What is AAA Testing Pattern</vt:lpstr>
      <vt:lpstr>3A Pattern</vt:lpstr>
      <vt:lpstr>Problem: Test Axe</vt:lpstr>
      <vt:lpstr>Solution: Test Axe (1)</vt:lpstr>
      <vt:lpstr>Solution: Test Axe (2)</vt:lpstr>
      <vt:lpstr>Problem: Test Dummy</vt:lpstr>
      <vt:lpstr>Solution: Test Dummy</vt:lpstr>
      <vt:lpstr>How to Write Good Tests</vt:lpstr>
      <vt:lpstr>Asserts (1)</vt:lpstr>
      <vt:lpstr>Asserts (2)</vt:lpstr>
      <vt:lpstr>Assertion Messages</vt:lpstr>
      <vt:lpstr>Don't Repeat Yourself</vt:lpstr>
      <vt:lpstr>Naming Test Methods</vt:lpstr>
      <vt:lpstr>Problem: Refactor Tests</vt:lpstr>
      <vt:lpstr>Solution: Refactor Tests (1)</vt:lpstr>
      <vt:lpstr>Solution: Refactor Tests (2)</vt:lpstr>
      <vt:lpstr>Summary</vt:lpstr>
      <vt:lpstr>Questions?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CSharp OOP - Unit Testing</dc:title>
  <dc:subject>Intro to NodeJS</dc:subject>
  <dc:creator>Software University</dc:creator>
  <cp:keywords>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Kristiqn Ivanov</cp:lastModifiedBy>
  <cp:revision>20</cp:revision>
  <dcterms:created xsi:type="dcterms:W3CDTF">2018-05-23T13:08:44Z</dcterms:created>
  <dcterms:modified xsi:type="dcterms:W3CDTF">2021-06-08T13:10:46Z</dcterms:modified>
  <cp:category>programming;education;software engineering;software development</cp:category>
</cp:coreProperties>
</file>